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428" r:id="rId3"/>
    <p:sldId id="528" r:id="rId4"/>
    <p:sldId id="530" r:id="rId5"/>
    <p:sldId id="535" r:id="rId6"/>
    <p:sldId id="533" r:id="rId7"/>
    <p:sldId id="534" r:id="rId8"/>
    <p:sldId id="529" r:id="rId9"/>
    <p:sldId id="538" r:id="rId10"/>
    <p:sldId id="540" r:id="rId11"/>
    <p:sldId id="539" r:id="rId12"/>
    <p:sldId id="541" r:id="rId13"/>
    <p:sldId id="542" r:id="rId14"/>
    <p:sldId id="531" r:id="rId15"/>
    <p:sldId id="532" r:id="rId16"/>
    <p:sldId id="443" r:id="rId17"/>
    <p:sldId id="438" r:id="rId18"/>
    <p:sldId id="439" r:id="rId19"/>
    <p:sldId id="440" r:id="rId20"/>
    <p:sldId id="444" r:id="rId21"/>
    <p:sldId id="445" r:id="rId22"/>
    <p:sldId id="446" r:id="rId23"/>
    <p:sldId id="442" r:id="rId24"/>
    <p:sldId id="500" r:id="rId25"/>
    <p:sldId id="501" r:id="rId26"/>
    <p:sldId id="503" r:id="rId27"/>
    <p:sldId id="524" r:id="rId28"/>
    <p:sldId id="505" r:id="rId29"/>
    <p:sldId id="525" r:id="rId30"/>
    <p:sldId id="526" r:id="rId31"/>
    <p:sldId id="504" r:id="rId32"/>
    <p:sldId id="507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285"/>
    <a:srgbClr val="009682"/>
    <a:srgbClr val="E7EFED"/>
    <a:srgbClr val="050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288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C4857-01F5-4A6F-B3C0-CE7BB6810047}" type="datetimeFigureOut">
              <a:rPr lang="de-DE" smtClean="0"/>
              <a:pPr/>
              <a:t>31.01.2017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6151-CEBC-4DD4-911B-D9C1EE48DB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31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115716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Prof. Dr. Max Mustermann | Musterfakultät</a:t>
            </a:r>
          </a:p>
        </p:txBody>
      </p:sp>
      <p:sp>
        <p:nvSpPr>
          <p:cNvPr id="1157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BED2CE-AFA6-435D-832D-32FAA98FC72E}" type="slidenum">
              <a:rPr lang="de-DE" smtClean="0"/>
              <a:pPr eaLnBrk="1" hangingPunct="1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0526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3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750" indent="-263750" defTabSz="91433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000" indent="-211000" defTabSz="9143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000" indent="-211000" defTabSz="9143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8999" indent="-211000" defTabSz="9143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0999" indent="-211000" defTabSz="914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000" indent="-211000" defTabSz="914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000" indent="-211000" defTabSz="914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000" indent="-211000" defTabSz="914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C8A88-F739-4DFE-9B6D-5ACDBC06240C}" type="slidenum">
              <a:rPr lang="de-DE"/>
              <a:pPr eaLnBrk="1" hangingPunct="1"/>
              <a:t>17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3204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KIT – Universität des Landes Baden-Württemberg 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nationales Forschungszentrum in der Helmholtz-Gemeinschaft</a:t>
            </a:r>
          </a:p>
        </p:txBody>
      </p:sp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FFFFFF"/>
                </a:solidFill>
              </a:rPr>
              <a:t>Institut für Technik der </a:t>
            </a:r>
            <a:r>
              <a:rPr lang="de-DE" sz="1000" dirty="0" smtClean="0">
                <a:solidFill>
                  <a:srgbClr val="FFFFFF"/>
                </a:solidFill>
              </a:rPr>
              <a:t>Informationsverarbeitung</a:t>
            </a:r>
            <a:endParaRPr lang="de-DE" sz="1000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2664296" cy="153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4" descr="ptt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99" y="3954146"/>
            <a:ext cx="2540350" cy="19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PTT"/>
          <p:cNvPicPr>
            <a:picLocks noChangeAspect="1" noChangeArrowheads="1"/>
          </p:cNvPicPr>
          <p:nvPr userDrawn="1"/>
        </p:nvPicPr>
        <p:blipFill>
          <a:blip r:embed="rId6" cstate="print"/>
          <a:srcRect r="44542"/>
          <a:stretch>
            <a:fillRect/>
          </a:stretch>
        </p:blipFill>
        <p:spPr bwMode="auto">
          <a:xfrm>
            <a:off x="3707903" y="3763125"/>
            <a:ext cx="2798243" cy="24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41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01DA-C805-49D6-936E-EF17408DE37B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5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D019-5134-4866-8BCC-6AD2983F956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71450"/>
            <a:ext cx="26336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5129212" cy="900112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83568" y="1628800"/>
            <a:ext cx="7704138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7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5129212" cy="900112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83568" y="1412776"/>
            <a:ext cx="7704138" cy="475252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77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6613" y="1198563"/>
            <a:ext cx="4102100" cy="2370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6613" y="3721100"/>
            <a:ext cx="4102100" cy="2371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CD1C-D74B-417C-AE96-63B7CEAB3A40}" type="datetime1">
              <a:rPr lang="de-DE"/>
              <a:pPr>
                <a:defRPr/>
              </a:pPr>
              <a:t>31.01.2017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5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BA0E-7633-4C7E-B543-AEE3A96D7B01}" type="datetime1">
              <a:rPr lang="de-DE"/>
              <a:pPr>
                <a:defRPr/>
              </a:pPr>
              <a:t>31.01.2017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33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4446-9DE9-4EC1-92AB-907DF09BD35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0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64FC-C1F6-4F60-90E2-4C82285A7CB6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0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F499-D2C2-429B-A38D-874884AC2B44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C2FF-F6B1-4953-8BD6-DF423CDA3B5D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FF657-D1DB-4306-82A3-A2011C94EF8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6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86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ADCC-593E-41F1-8EDC-3499514C881E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2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161F-0686-4A32-B5C2-6110D54CBF6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0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900" dirty="0">
                <a:solidFill>
                  <a:srgbClr val="000000"/>
                </a:solidFill>
              </a:rPr>
              <a:t>Institut für Technik der </a:t>
            </a:r>
            <a:r>
              <a:rPr lang="de-DE" sz="900" dirty="0" smtClean="0">
                <a:solidFill>
                  <a:srgbClr val="000000"/>
                </a:solidFill>
              </a:rPr>
              <a:t>Informationsverarbeitung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643774FD-E815-4B85-B421-6F4167BD583D}" type="slidenum">
              <a:rPr lang="de-DE" sz="900" b="1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‹Nr.›</a:t>
            </a:fld>
            <a:endParaRPr lang="de-DE" sz="900" b="1">
              <a:solidFill>
                <a:srgbClr val="000000"/>
              </a:solidFill>
            </a:endParaRPr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1FFB54-A4C6-43F5-85F0-3FD9312F6439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763688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0000"/>
                </a:solidFill>
              </a:rPr>
              <a:t>W.Stork </a:t>
            </a:r>
            <a:r>
              <a:rPr lang="de-DE" sz="900" dirty="0" smtClean="0">
                <a:solidFill>
                  <a:srgbClr val="000000"/>
                </a:solidFill>
              </a:rPr>
              <a:t>– Vorlesung Mikrosystemtechnik</a:t>
            </a:r>
            <a:endParaRPr lang="de-DE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2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2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2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2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4063" y="1987625"/>
            <a:ext cx="8389937" cy="649287"/>
          </a:xfrm>
        </p:spPr>
        <p:txBody>
          <a:bodyPr anchor="ctr"/>
          <a:lstStyle/>
          <a:p>
            <a:pPr eaLnBrk="1" hangingPunct="1"/>
            <a:r>
              <a:rPr lang="de-DE" dirty="0" smtClean="0"/>
              <a:t>Vorlesung Mikrosystemtechnik</a:t>
            </a:r>
            <a:br>
              <a:rPr lang="de-DE" dirty="0" smtClean="0"/>
            </a:br>
            <a:r>
              <a:rPr lang="de-DE" dirty="0" smtClean="0"/>
              <a:t>Teil </a:t>
            </a:r>
            <a:r>
              <a:rPr lang="de-DE" dirty="0" smtClean="0"/>
              <a:t>8: Lithographie II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W.Stork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8470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Immersionslithographie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7650" name="Picture 2" descr="https://upload.wikimedia.org/wikipedia/commons/thumb/f/fa/Immersionslithografie_-_Lens_Showerhead.svg/1024px-Immersionslithografie_-_Lens_Showerhea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9" y="1628800"/>
            <a:ext cx="7779348" cy="43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Immersionslithographie bei Bewegung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6626" name="Picture 2" descr="https://upload.wikimedia.org/wikipedia/commons/thumb/3/3e/Immersionslithografie_-_Verhalten_des_Kontaktwinkels.svg/1000px-Immersionslithografie_-_Verhalten_des_Kontaktwinkel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512769" cy="37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0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EUV 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EUV Erzeugung durch fokussierten Laserstrahl in Gasen z.B. Xenon </a:t>
            </a:r>
            <a:r>
              <a:rPr lang="de-DE" sz="1800" dirty="0"/>
              <a:t>(</a:t>
            </a:r>
            <a:r>
              <a:rPr lang="de-DE" sz="1800" dirty="0" smtClean="0"/>
              <a:t>13.5nm</a:t>
            </a:r>
            <a:r>
              <a:rPr lang="de-DE" sz="1800" dirty="0"/>
              <a:t>)</a:t>
            </a:r>
            <a:r>
              <a:rPr lang="de-DE" sz="1800" dirty="0" smtClean="0"/>
              <a:t> (L</a:t>
            </a:r>
            <a:r>
              <a:rPr lang="de-DE" sz="1800" i="1" dirty="0" smtClean="0"/>
              <a:t>aser-</a:t>
            </a:r>
            <a:r>
              <a:rPr lang="de-DE" sz="1800" i="1" dirty="0" err="1" smtClean="0"/>
              <a:t>produced</a:t>
            </a:r>
            <a:r>
              <a:rPr lang="de-DE" sz="1800" i="1" dirty="0" smtClean="0"/>
              <a:t> </a:t>
            </a:r>
            <a:r>
              <a:rPr lang="de-DE" sz="1800" i="1" dirty="0" err="1"/>
              <a:t>plasma</a:t>
            </a:r>
            <a:r>
              <a:rPr lang="de-DE" sz="1800" dirty="0"/>
              <a:t>, </a:t>
            </a:r>
            <a:r>
              <a:rPr lang="de-DE" sz="1800" dirty="0" smtClean="0"/>
              <a:t>LPP)</a:t>
            </a:r>
          </a:p>
          <a:p>
            <a:r>
              <a:rPr lang="de-DE" sz="1800" dirty="0" smtClean="0"/>
              <a:t>Nur </a:t>
            </a:r>
            <a:r>
              <a:rPr lang="de-DE" sz="1800" dirty="0" err="1" smtClean="0"/>
              <a:t>reflektive</a:t>
            </a:r>
            <a:r>
              <a:rPr lang="de-DE" sz="1800" dirty="0" smtClean="0"/>
              <a:t> Optik möglich, weil kein transparentes Material verfügbar ist.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867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60202"/>
            <a:ext cx="6596657" cy="39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8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EUV mit geschmolzenem Zinn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9698" name="Picture 2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9764"/>
            <a:ext cx="6846030" cy="48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9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EUV Stepper ASML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8434" name="Picture 2" descr="http://wettengl.info/Blog/Dokumente/D119-EU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1" y="1122767"/>
            <a:ext cx="7277819" cy="51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4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9458" name="Picture 2" descr="https://www.sec.gov/Archives/edgar/data/937966/000095012310057756/u09166u09166z0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4265"/>
            <a:ext cx="6624736" cy="49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6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Laserlithographie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D64446-9DE9-4EC1-92AB-907DF09BD35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6858000" cy="533400"/>
          </a:xfrm>
        </p:spPr>
        <p:txBody>
          <a:bodyPr/>
          <a:lstStyle/>
          <a:p>
            <a:pPr eaLnBrk="1" hangingPunct="1"/>
            <a:r>
              <a:rPr lang="de-DE" dirty="0" smtClean="0"/>
              <a:t>Laserlithographie</a:t>
            </a:r>
          </a:p>
        </p:txBody>
      </p:sp>
      <p:pic>
        <p:nvPicPr>
          <p:cNvPr id="6147" name="Picture 3" descr="Excimer_Verfahren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5"/>
          <a:stretch>
            <a:fillRect/>
          </a:stretch>
        </p:blipFill>
        <p:spPr>
          <a:xfrm>
            <a:off x="4079875" y="720725"/>
            <a:ext cx="4452938" cy="5516563"/>
          </a:xfr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857250"/>
            <a:ext cx="4030662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Prinzip</a:t>
            </a:r>
          </a:p>
          <a:p>
            <a:pPr eaLnBrk="1" hangingPunct="1"/>
            <a:r>
              <a:rPr lang="de-DE" dirty="0" smtClean="0"/>
              <a:t>Laserschreiben (DUV)</a:t>
            </a:r>
          </a:p>
          <a:p>
            <a:pPr eaLnBrk="1" hangingPunct="1"/>
            <a:r>
              <a:rPr lang="de-DE" dirty="0" err="1" smtClean="0"/>
              <a:t>Eximer</a:t>
            </a:r>
            <a:r>
              <a:rPr lang="de-DE" dirty="0" smtClean="0"/>
              <a:t>-Laser</a:t>
            </a:r>
          </a:p>
          <a:p>
            <a:pPr eaLnBrk="1" hangingPunct="1"/>
            <a:r>
              <a:rPr lang="de-DE" dirty="0" smtClean="0"/>
              <a:t>Auftrennen von Molekülbindungen</a:t>
            </a:r>
          </a:p>
          <a:p>
            <a:pPr eaLnBrk="1" hangingPunct="1"/>
            <a:r>
              <a:rPr lang="de-DE" dirty="0" smtClean="0"/>
              <a:t>Verkleinerungen über Linsen</a:t>
            </a:r>
          </a:p>
          <a:p>
            <a:pPr eaLnBrk="1" hangingPunct="1"/>
            <a:r>
              <a:rPr lang="de-DE" dirty="0" smtClean="0"/>
              <a:t>Kurze Pulse</a:t>
            </a:r>
          </a:p>
        </p:txBody>
      </p:sp>
    </p:spTree>
    <p:extLst>
      <p:ext uri="{BB962C8B-B14F-4D97-AF65-F5344CB8AC3E}">
        <p14:creationId xmlns:p14="http://schemas.microsoft.com/office/powerpoint/2010/main" val="6983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 Löcher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4" descr="Excimer_Verfahren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05471"/>
            <a:ext cx="7773987" cy="418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8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Mikrostrukturierung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4" descr="Excimer_Verfahren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00212"/>
            <a:ext cx="7056437" cy="473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6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214313"/>
            <a:ext cx="6911975" cy="561975"/>
          </a:xfrm>
        </p:spPr>
        <p:txBody>
          <a:bodyPr anchor="ctr"/>
          <a:lstStyle/>
          <a:p>
            <a:pPr eaLnBrk="1" hangingPunct="1"/>
            <a:r>
              <a:rPr lang="de-DE" smtClean="0"/>
              <a:t>Lithographieobjektiv</a:t>
            </a:r>
          </a:p>
        </p:txBody>
      </p:sp>
      <p:pic>
        <p:nvPicPr>
          <p:cNvPr id="53254" name="Picture 3" descr="belichter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881063"/>
            <a:ext cx="3632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957263"/>
            <a:ext cx="15208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 descr="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005263"/>
            <a:ext cx="1520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CD64446-9DE9-4EC1-92AB-907DF09BD35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3027759" cy="4894262"/>
          </a:xfrm>
        </p:spPr>
        <p:txBody>
          <a:bodyPr/>
          <a:lstStyle/>
          <a:p>
            <a:r>
              <a:rPr lang="de-DE" sz="1800" dirty="0" smtClean="0"/>
              <a:t>3D Laserschreiben</a:t>
            </a:r>
          </a:p>
          <a:p>
            <a:r>
              <a:rPr lang="de-DE" sz="1800" dirty="0" err="1" smtClean="0"/>
              <a:t>fs</a:t>
            </a:r>
            <a:r>
              <a:rPr lang="de-DE" sz="1800" dirty="0" smtClean="0"/>
              <a:t>- Faserlaser</a:t>
            </a:r>
          </a:p>
          <a:p>
            <a:r>
              <a:rPr lang="de-DE" sz="1800" dirty="0" smtClean="0"/>
              <a:t>Energie einzelner Photonen unterhalb der Anregungsschwelle des </a:t>
            </a:r>
            <a:r>
              <a:rPr lang="de-DE" sz="1800" dirty="0" err="1" smtClean="0"/>
              <a:t>Resist</a:t>
            </a:r>
            <a:endParaRPr lang="de-DE" sz="1800" dirty="0" smtClean="0"/>
          </a:p>
          <a:p>
            <a:r>
              <a:rPr lang="de-DE" sz="1800" dirty="0" smtClean="0"/>
              <a:t>Im Fokus Energie ausreichend (Mehrphotonen-anregung)</a:t>
            </a:r>
          </a:p>
          <a:p>
            <a:r>
              <a:rPr lang="de-DE" sz="1800" dirty="0" smtClean="0"/>
              <a:t>Beliebige 3D-Strukturen herstellbar </a:t>
            </a:r>
          </a:p>
          <a:p>
            <a:endParaRPr lang="de-DE" sz="1800" dirty="0"/>
          </a:p>
          <a:p>
            <a:r>
              <a:rPr lang="de-DE" sz="1800" dirty="0" err="1" smtClean="0"/>
              <a:t>Nanoscribe</a:t>
            </a:r>
            <a:r>
              <a:rPr lang="de-DE" sz="1800" dirty="0" smtClean="0"/>
              <a:t> GmbH, KA</a:t>
            </a:r>
            <a:endParaRPr lang="de-DE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428788"/>
            <a:ext cx="1044000" cy="360000"/>
          </a:xfrm>
        </p:spPr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7410" name="Picture 2" descr="http://www.nanoscribe.de/files/4114/0120/1374/PPGT_Abbildung_Komponen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49" y="1844824"/>
            <a:ext cx="5400600" cy="29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3027759" cy="4894262"/>
          </a:xfrm>
        </p:spPr>
        <p:txBody>
          <a:bodyPr/>
          <a:lstStyle/>
          <a:p>
            <a:r>
              <a:rPr lang="de-DE" dirty="0" smtClean="0"/>
              <a:t>3D </a:t>
            </a:r>
            <a:r>
              <a:rPr lang="de-DE" dirty="0" err="1" smtClean="0"/>
              <a:t>photonic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482" name="Picture 2" descr="http://www.warsash.com.au/products/images/nanoscribe-gallery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9"/>
            <a:ext cx="5760640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7276231" cy="4894262"/>
          </a:xfrm>
        </p:spPr>
        <p:txBody>
          <a:bodyPr/>
          <a:lstStyle/>
          <a:p>
            <a:r>
              <a:rPr lang="de-DE" dirty="0" smtClean="0"/>
              <a:t>3D Strukturen aus Spiralen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1506" name="Picture 2" descr="http://www.warsash.com.au/products/images/photonic-profess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 LASIK</a:t>
            </a:r>
          </a:p>
          <a:p>
            <a:pPr lvl="1"/>
            <a:r>
              <a:rPr lang="de-DE" dirty="0" smtClean="0"/>
              <a:t>Korrektur von Fehlsichtigkeit</a:t>
            </a:r>
          </a:p>
          <a:p>
            <a:pPr lvl="1"/>
            <a:r>
              <a:rPr lang="de-DE" dirty="0" smtClean="0"/>
              <a:t>Ablation: 0,25 µm/Puls</a:t>
            </a:r>
          </a:p>
          <a:p>
            <a:pPr lvl="1"/>
            <a:r>
              <a:rPr lang="de-DE" dirty="0" smtClean="0"/>
              <a:t>ca. 2000 € / Auge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3" descr="NIDEK_ec5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57250"/>
            <a:ext cx="44640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lasik1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asik2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asik3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24400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asik4s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9163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lasik5s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24400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6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Röntgenlithographie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D64446-9DE9-4EC1-92AB-907DF09BD35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Röntgenlithographie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92113" y="1198563"/>
            <a:ext cx="5187999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kern="0" dirty="0" smtClean="0"/>
              <a:t>Verdopplung der Komponenten auf integrierten Schaltkreisen alle 1-2 Jahre</a:t>
            </a:r>
          </a:p>
          <a:p>
            <a:endParaRPr lang="de-DE" sz="1800" kern="0" dirty="0" smtClean="0"/>
          </a:p>
          <a:p>
            <a:r>
              <a:rPr lang="de-DE" sz="1800" kern="0" dirty="0" smtClean="0"/>
              <a:t>Halbierung der Prozessgröße alle 2-4 Jahre</a:t>
            </a:r>
          </a:p>
          <a:p>
            <a:endParaRPr lang="de-DE" sz="1800" kern="0" dirty="0"/>
          </a:p>
          <a:p>
            <a:r>
              <a:rPr lang="de-DE" sz="1800" dirty="0"/>
              <a:t>Wellenlänge der Strahlung ist entscheidend für die minimale </a:t>
            </a:r>
            <a:r>
              <a:rPr lang="de-DE" sz="1800" dirty="0" smtClean="0"/>
              <a:t>Strukturauflösung</a:t>
            </a:r>
          </a:p>
          <a:p>
            <a:endParaRPr lang="de-DE" sz="1800" dirty="0"/>
          </a:p>
          <a:p>
            <a:r>
              <a:rPr lang="de-DE" sz="1800" dirty="0"/>
              <a:t>Optische Lithographie:</a:t>
            </a:r>
          </a:p>
          <a:p>
            <a:pPr lvl="1"/>
            <a:r>
              <a:rPr lang="de-DE" sz="1600" dirty="0"/>
              <a:t>Wellenlänge von 426 </a:t>
            </a:r>
            <a:r>
              <a:rPr lang="de-DE" sz="1600" dirty="0" err="1"/>
              <a:t>nm</a:t>
            </a:r>
            <a:r>
              <a:rPr lang="de-DE" sz="1600" dirty="0"/>
              <a:t> – 157 </a:t>
            </a:r>
            <a:r>
              <a:rPr lang="de-DE" sz="1600" dirty="0" err="1" smtClean="0"/>
              <a:t>nm</a:t>
            </a:r>
            <a:endParaRPr lang="de-DE" sz="1600" dirty="0" smtClean="0"/>
          </a:p>
          <a:p>
            <a:pPr lvl="1"/>
            <a:endParaRPr lang="de-DE" sz="1600" dirty="0"/>
          </a:p>
          <a:p>
            <a:r>
              <a:rPr lang="de-DE" sz="1800" dirty="0"/>
              <a:t>Röntgenlithographie</a:t>
            </a:r>
          </a:p>
          <a:p>
            <a:pPr lvl="1"/>
            <a:r>
              <a:rPr lang="de-DE" sz="1600" dirty="0"/>
              <a:t>Wellenlänge von 2 - 0.2 </a:t>
            </a:r>
            <a:r>
              <a:rPr lang="de-DE" sz="1600" dirty="0" err="1"/>
              <a:t>nm</a:t>
            </a:r>
            <a:r>
              <a:rPr lang="de-DE" sz="1600" dirty="0"/>
              <a:t> sind nutzbar</a:t>
            </a:r>
          </a:p>
          <a:p>
            <a:pPr lvl="1">
              <a:buNone/>
            </a:pPr>
            <a:r>
              <a:rPr lang="de-DE" sz="1600" dirty="0"/>
              <a:t>	</a:t>
            </a:r>
            <a:r>
              <a:rPr lang="de-DE" dirty="0">
                <a:cs typeface="Arial"/>
              </a:rPr>
              <a:t>→</a:t>
            </a:r>
            <a:r>
              <a:rPr lang="de-DE" sz="1600" dirty="0">
                <a:cs typeface="Arial"/>
              </a:rPr>
              <a:t> wesentliche Verringerung der Strukturbreite</a:t>
            </a:r>
            <a:endParaRPr lang="de-DE" sz="1600" dirty="0"/>
          </a:p>
          <a:p>
            <a:endParaRPr lang="de-DE" sz="1800" kern="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238311"/>
              </p:ext>
            </p:extLst>
          </p:nvPr>
        </p:nvGraphicFramePr>
        <p:xfrm>
          <a:off x="6084168" y="1052735"/>
          <a:ext cx="252028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43204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Prozessgröße (min. möglich)</a:t>
                      </a:r>
                      <a:endParaRPr lang="de-DE" sz="12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1971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10 µm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1974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6 µm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1977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3 µm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1982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1.5 µm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1985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 µm 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1989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smtClean="0"/>
                        <a:t>800 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 smtClean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1994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600 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1995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smtClean="0"/>
                        <a:t>350 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 smtClean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1997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250 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1999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180 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2001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130 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2004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2006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65 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2008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45 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2010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32 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2012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22 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b="1" dirty="0" smtClean="0"/>
                        <a:t>2014</a:t>
                      </a:r>
                      <a:endParaRPr lang="de-DE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/>
                        <a:t>14 </a:t>
                      </a:r>
                      <a:r>
                        <a:rPr lang="de-DE" sz="900" b="1" dirty="0" err="1" smtClean="0"/>
                        <a:t>nm</a:t>
                      </a:r>
                      <a:endParaRPr lang="de-DE" sz="900" b="1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i="1" dirty="0" smtClean="0"/>
                        <a:t>2016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10 </a:t>
                      </a:r>
                      <a:r>
                        <a:rPr lang="de-DE" sz="900" dirty="0" err="1" smtClean="0"/>
                        <a:t>nm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i="1" dirty="0" smtClean="0"/>
                        <a:t>2018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7 </a:t>
                      </a:r>
                      <a:r>
                        <a:rPr lang="de-DE" sz="900" dirty="0" err="1" smtClean="0"/>
                        <a:t>nm</a:t>
                      </a:r>
                      <a:r>
                        <a:rPr lang="de-DE" sz="900" dirty="0" smtClean="0"/>
                        <a:t> </a:t>
                      </a:r>
                      <a:endParaRPr lang="de-DE" sz="900" dirty="0"/>
                    </a:p>
                  </a:txBody>
                  <a:tcPr/>
                </a:tc>
              </a:tr>
              <a:tr h="225590">
                <a:tc>
                  <a:txBody>
                    <a:bodyPr/>
                    <a:lstStyle/>
                    <a:p>
                      <a:r>
                        <a:rPr lang="de-DE" sz="900" i="1" dirty="0" smtClean="0"/>
                        <a:t>2020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5 </a:t>
                      </a:r>
                      <a:r>
                        <a:rPr lang="de-DE" sz="900" dirty="0" err="1" smtClean="0"/>
                        <a:t>nm</a:t>
                      </a:r>
                      <a:r>
                        <a:rPr lang="de-DE" sz="900" dirty="0" smtClean="0"/>
                        <a:t> </a:t>
                      </a:r>
                      <a:endParaRPr lang="de-DE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0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Röntgenquellen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Anforderung:</a:t>
            </a:r>
          </a:p>
          <a:p>
            <a:pPr lvl="1"/>
            <a:r>
              <a:rPr lang="de-DE" dirty="0"/>
              <a:t>Hohe Intensität</a:t>
            </a:r>
          </a:p>
          <a:p>
            <a:pPr lvl="1">
              <a:buNone/>
            </a:pPr>
            <a:r>
              <a:rPr lang="de-DE" dirty="0"/>
              <a:t>	</a:t>
            </a:r>
            <a:r>
              <a:rPr lang="de-DE" dirty="0">
                <a:cs typeface="Arial"/>
              </a:rPr>
              <a:t> → kurze Belichtungszeit → hoher Scheibendurchsatz</a:t>
            </a:r>
          </a:p>
          <a:p>
            <a:pPr lvl="1"/>
            <a:r>
              <a:rPr lang="de-DE" dirty="0">
                <a:solidFill>
                  <a:srgbClr val="000000"/>
                </a:solidFill>
              </a:rPr>
              <a:t>Hohe Parallelität der Strahlung</a:t>
            </a:r>
          </a:p>
          <a:p>
            <a:pPr lvl="1">
              <a:buNone/>
            </a:pPr>
            <a:r>
              <a:rPr lang="de-DE" dirty="0">
                <a:solidFill>
                  <a:srgbClr val="000000"/>
                </a:solidFill>
              </a:rPr>
              <a:t>	</a:t>
            </a:r>
            <a:r>
              <a:rPr lang="de-DE" dirty="0">
                <a:cs typeface="Arial"/>
              </a:rPr>
              <a:t> → hohe Strukturauflösung</a:t>
            </a:r>
          </a:p>
          <a:p>
            <a:pPr lvl="1">
              <a:buNone/>
            </a:pPr>
            <a:r>
              <a:rPr lang="de-DE" dirty="0">
                <a:cs typeface="Arial"/>
              </a:rPr>
              <a:t>	 → hohes </a:t>
            </a:r>
            <a:r>
              <a:rPr lang="de-DE" dirty="0" err="1">
                <a:cs typeface="Arial"/>
              </a:rPr>
              <a:t>Aspektverhältnis</a:t>
            </a:r>
            <a:endParaRPr lang="de-DE" dirty="0">
              <a:cs typeface="Arial"/>
            </a:endParaRPr>
          </a:p>
          <a:p>
            <a:pPr lvl="1">
              <a:buNone/>
            </a:pPr>
            <a:endParaRPr lang="de-DE" dirty="0">
              <a:cs typeface="Arial"/>
            </a:endParaRPr>
          </a:p>
          <a:p>
            <a:pPr lvl="0"/>
            <a:r>
              <a:rPr lang="de-DE" dirty="0">
                <a:solidFill>
                  <a:srgbClr val="000000"/>
                </a:solidFill>
              </a:rPr>
              <a:t>Röntgenquellen:</a:t>
            </a:r>
          </a:p>
          <a:p>
            <a:pPr lvl="1"/>
            <a:r>
              <a:rPr lang="de-DE" dirty="0">
                <a:solidFill>
                  <a:srgbClr val="000000"/>
                </a:solidFill>
              </a:rPr>
              <a:t>Hochleistung – Röntgenröhren</a:t>
            </a:r>
          </a:p>
          <a:p>
            <a:pPr lvl="1"/>
            <a:r>
              <a:rPr lang="de-DE" dirty="0">
                <a:solidFill>
                  <a:srgbClr val="000000"/>
                </a:solidFill>
              </a:rPr>
              <a:t>Plasmaquellen</a:t>
            </a:r>
          </a:p>
          <a:p>
            <a:pPr lvl="1"/>
            <a:r>
              <a:rPr lang="de-DE" dirty="0">
                <a:solidFill>
                  <a:srgbClr val="000000"/>
                </a:solidFill>
              </a:rPr>
              <a:t>Synchrotron</a:t>
            </a:r>
          </a:p>
          <a:p>
            <a:pPr lvl="1"/>
            <a:endParaRPr lang="de-DE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de-DE" dirty="0" smtClean="0">
                <a:cs typeface="Arial"/>
              </a:rPr>
              <a:t> </a:t>
            </a:r>
            <a:endParaRPr lang="de-DE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Strahlerzeugung der Röntgenröhren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179887" cy="4894262"/>
          </a:xfrm>
        </p:spPr>
        <p:txBody>
          <a:bodyPr/>
          <a:lstStyle/>
          <a:p>
            <a:r>
              <a:rPr lang="de-DE" dirty="0" smtClean="0"/>
              <a:t>Glühender Metalldraht</a:t>
            </a:r>
            <a:br>
              <a:rPr lang="de-DE" dirty="0" smtClean="0"/>
            </a:br>
            <a:r>
              <a:rPr lang="de-DE" dirty="0" smtClean="0"/>
              <a:t>(Kathode) sendet e</a:t>
            </a:r>
            <a:r>
              <a:rPr lang="de-DE" baseline="40000" dirty="0" smtClean="0"/>
              <a:t>-</a:t>
            </a:r>
            <a:r>
              <a:rPr lang="de-DE" dirty="0" smtClean="0"/>
              <a:t> aus</a:t>
            </a:r>
          </a:p>
          <a:p>
            <a:r>
              <a:rPr lang="de-DE" dirty="0" smtClean="0"/>
              <a:t>Anode beschleunigt </a:t>
            </a:r>
            <a:r>
              <a:rPr lang="de-DE" dirty="0"/>
              <a:t>e</a:t>
            </a:r>
            <a:r>
              <a:rPr lang="de-DE" baseline="40000" dirty="0"/>
              <a:t>-</a:t>
            </a:r>
            <a:endParaRPr lang="de-DE" dirty="0" smtClean="0"/>
          </a:p>
          <a:p>
            <a:r>
              <a:rPr lang="de-DE" dirty="0" smtClean="0"/>
              <a:t>Abbremsen der Elektronen am Target</a:t>
            </a:r>
          </a:p>
          <a:p>
            <a:pPr lvl="1"/>
            <a:r>
              <a:rPr lang="de-DE" dirty="0" smtClean="0">
                <a:cs typeface="Arial"/>
              </a:rPr>
              <a:t>Bremsstrahlung + Wärme</a:t>
            </a:r>
          </a:p>
          <a:p>
            <a:pPr lvl="0"/>
            <a:r>
              <a:rPr lang="de-DE" dirty="0" smtClean="0">
                <a:solidFill>
                  <a:srgbClr val="000000"/>
                </a:solidFill>
              </a:rPr>
              <a:t>Nachteile: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Starke Wärmeentwicklung am Substrat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Zu geringe Intensität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Nicht parallel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Keine Bedeutung in der MST</a:t>
            </a:r>
          </a:p>
          <a:p>
            <a:pPr lvl="1"/>
            <a:endParaRPr lang="de-DE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de-DE" dirty="0" smtClean="0">
                <a:cs typeface="Arial"/>
              </a:rPr>
              <a:t> </a:t>
            </a:r>
            <a:endParaRPr lang="de-DE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de-DE" dirty="0"/>
          </a:p>
        </p:txBody>
      </p:sp>
      <p:pic>
        <p:nvPicPr>
          <p:cNvPr id="15362" name="Picture 2" descr="http://www.tk.de/rochelexikon/pics/a33570.000-1_bi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6001" r="7601" b="6156"/>
          <a:stretch/>
        </p:blipFill>
        <p:spPr bwMode="auto">
          <a:xfrm>
            <a:off x="4211960" y="980728"/>
            <a:ext cx="4806248" cy="31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932040" y="4851513"/>
            <a:ext cx="3528392" cy="2432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932040" y="4702730"/>
            <a:ext cx="3528392" cy="121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207289" y="4808185"/>
            <a:ext cx="605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Wafer</a:t>
            </a:r>
            <a:endParaRPr lang="en-US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207289" y="459216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Resist</a:t>
            </a:r>
            <a:endParaRPr lang="en-US" sz="1200" b="1" dirty="0"/>
          </a:p>
        </p:txBody>
      </p:sp>
      <p:sp>
        <p:nvSpPr>
          <p:cNvPr id="12" name="Rechteck 11"/>
          <p:cNvSpPr/>
          <p:nvPr/>
        </p:nvSpPr>
        <p:spPr>
          <a:xfrm>
            <a:off x="4932040" y="4149080"/>
            <a:ext cx="3528392" cy="2432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4932040" y="4382751"/>
            <a:ext cx="864096" cy="1216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6264188" y="4382751"/>
            <a:ext cx="864096" cy="1216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7596336" y="4382751"/>
            <a:ext cx="864096" cy="1216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4207289" y="4160113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Maske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779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323903" cy="4894262"/>
          </a:xfrm>
        </p:spPr>
        <p:txBody>
          <a:bodyPr/>
          <a:lstStyle/>
          <a:p>
            <a:r>
              <a:rPr lang="de-DE" dirty="0" smtClean="0"/>
              <a:t>Strahlung strahlt tangential ab</a:t>
            </a:r>
          </a:p>
          <a:p>
            <a:r>
              <a:rPr lang="de-DE" dirty="0" smtClean="0"/>
              <a:t>Horizontal: Streifenförmig</a:t>
            </a:r>
          </a:p>
          <a:p>
            <a:r>
              <a:rPr lang="de-DE" dirty="0" smtClean="0"/>
              <a:t>Vertikal: Bewegung durch Scanner</a:t>
            </a:r>
          </a:p>
          <a:p>
            <a:r>
              <a:rPr lang="de-DE" dirty="0" smtClean="0"/>
              <a:t>Proben müssen mit Scanner über den Strahl gelenkt werden</a:t>
            </a:r>
          </a:p>
          <a:p>
            <a:r>
              <a:rPr lang="de-DE" dirty="0" smtClean="0"/>
              <a:t>Komplette Ausleuchtung der Probe</a:t>
            </a:r>
          </a:p>
          <a:p>
            <a:r>
              <a:rPr lang="de-DE" dirty="0" smtClean="0"/>
              <a:t>Periodischer Energieeintrag</a:t>
            </a:r>
          </a:p>
          <a:p>
            <a:r>
              <a:rPr lang="de-DE" dirty="0" smtClean="0"/>
              <a:t>Periodische Erwärmung der Maske</a:t>
            </a:r>
          </a:p>
          <a:p>
            <a:endParaRPr lang="de-DE" dirty="0" smtClean="0"/>
          </a:p>
          <a:p>
            <a:r>
              <a:rPr lang="de-DE" b="1" dirty="0" smtClean="0"/>
              <a:t>Typische Werte:</a:t>
            </a:r>
          </a:p>
          <a:p>
            <a:pPr lvl="1"/>
            <a:r>
              <a:rPr lang="de-DE" dirty="0" err="1" smtClean="0"/>
              <a:t>Halbwertsbreite</a:t>
            </a:r>
            <a:r>
              <a:rPr lang="de-DE" dirty="0" smtClean="0"/>
              <a:t> (1</a:t>
            </a:r>
            <a:r>
              <a:rPr lang="de-DE" dirty="0" smtClean="0">
                <a:latin typeface="Symbol" pitchFamily="18" charset="2"/>
              </a:rPr>
              <a:t>s</a:t>
            </a:r>
            <a:r>
              <a:rPr lang="de-DE" dirty="0" smtClean="0"/>
              <a:t>): ca. 1 mm</a:t>
            </a:r>
          </a:p>
          <a:p>
            <a:pPr lvl="1"/>
            <a:r>
              <a:rPr lang="de-DE" dirty="0" err="1" smtClean="0"/>
              <a:t>Scannerhub</a:t>
            </a:r>
            <a:r>
              <a:rPr lang="de-DE" dirty="0" smtClean="0"/>
              <a:t> H: max. 200 mm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Prinzip des Synchrotron</a:t>
            </a:r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970" y="1052736"/>
            <a:ext cx="437052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073992" y="610244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Bildquelle: http://www.imtek.de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173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36" y="1174998"/>
            <a:ext cx="5241960" cy="492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Synchrotron-Strahlung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3747839" cy="4894262"/>
          </a:xfrm>
        </p:spPr>
        <p:txBody>
          <a:bodyPr/>
          <a:lstStyle/>
          <a:p>
            <a:r>
              <a:rPr lang="de-DE" dirty="0" smtClean="0"/>
              <a:t>Elektronen auf Kreisbahn</a:t>
            </a:r>
          </a:p>
          <a:p>
            <a:pPr lvl="1"/>
            <a:r>
              <a:rPr lang="de-DE" dirty="0" smtClean="0">
                <a:cs typeface="Arial"/>
              </a:rPr>
              <a:t>Zentripetalbeschleunigung</a:t>
            </a:r>
          </a:p>
          <a:p>
            <a:pPr lvl="1"/>
            <a:r>
              <a:rPr lang="de-DE" dirty="0" smtClean="0">
                <a:cs typeface="Arial"/>
              </a:rPr>
              <a:t>Synchrotron-Strahlung (tangential zur Umlaufbahn)</a:t>
            </a:r>
          </a:p>
          <a:p>
            <a:pPr marL="314325" lvl="1">
              <a:buNone/>
            </a:pPr>
            <a:endParaRPr lang="de-DE" dirty="0" smtClean="0">
              <a:cs typeface="Arial"/>
            </a:endParaRPr>
          </a:p>
          <a:p>
            <a:pPr lvl="0"/>
            <a:r>
              <a:rPr lang="de-DE" dirty="0" smtClean="0">
                <a:solidFill>
                  <a:srgbClr val="000000"/>
                </a:solidFill>
              </a:rPr>
              <a:t>Eigenschaften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Kontinuierliches Spektrum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Hochparallel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Polarisiert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Sehr hohe Langzeitstabilität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Technisch geeignet für Lithographie</a:t>
            </a:r>
          </a:p>
          <a:p>
            <a:pPr marL="314325" lvl="1">
              <a:buNone/>
            </a:pPr>
            <a:endParaRPr lang="de-DE" dirty="0" smtClean="0">
              <a:cs typeface="Arial"/>
            </a:endParaRPr>
          </a:p>
          <a:p>
            <a:pPr>
              <a:buNone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6102440"/>
            <a:ext cx="2213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Bildquelle: </a:t>
            </a:r>
            <a:r>
              <a:rPr lang="de-DE" sz="1000" dirty="0"/>
              <a:t>https://www.anka.kit.edu/</a:t>
            </a:r>
          </a:p>
        </p:txBody>
      </p:sp>
    </p:spTree>
    <p:extLst>
      <p:ext uri="{BB962C8B-B14F-4D97-AF65-F5344CB8AC3E}">
        <p14:creationId xmlns:p14="http://schemas.microsoft.com/office/powerpoint/2010/main" val="1568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ASML </a:t>
            </a:r>
            <a:r>
              <a:rPr lang="de-DE" dirty="0" err="1" smtClean="0"/>
              <a:t>Waferstepper</a:t>
            </a:r>
            <a:r>
              <a:rPr lang="de-DE" dirty="0" smtClean="0"/>
              <a:t> mit Zeiss Objektiv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EC2FF-F6B1-4953-8BD6-DF423CDA3B5D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7410" name="Picture 2" descr="http://wettengl.info/Blog/Dokumente/D119-ASML-Twinscan-Zeiss-Starl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561028"/>
            <a:ext cx="8373964" cy="421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34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Synchrotron Lithographie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85260" y="1124744"/>
            <a:ext cx="5238868" cy="497769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89999" y="5342080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Belichtungskammer</a:t>
            </a:r>
            <a:endParaRPr lang="en-US" sz="1400" dirty="0"/>
          </a:p>
        </p:txBody>
      </p:sp>
      <p:sp>
        <p:nvSpPr>
          <p:cNvPr id="7" name="Rechteck 6"/>
          <p:cNvSpPr/>
          <p:nvPr/>
        </p:nvSpPr>
        <p:spPr>
          <a:xfrm>
            <a:off x="2123728" y="2780928"/>
            <a:ext cx="432048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555776" y="2924944"/>
            <a:ext cx="144016" cy="1944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2708176" y="2924944"/>
            <a:ext cx="72008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98564" y="4941168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Justiertisch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791509" y="378904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Lack</a:t>
            </a:r>
          </a:p>
          <a:p>
            <a:r>
              <a:rPr lang="en-US" sz="1400" dirty="0" smtClean="0"/>
              <a:t>(typ. 1 µm)</a:t>
            </a:r>
            <a:endParaRPr lang="en-US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739641" y="276118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Substrat</a:t>
            </a:r>
            <a:endParaRPr lang="en-US" sz="1400" dirty="0"/>
          </a:p>
        </p:txBody>
      </p:sp>
      <p:cxnSp>
        <p:nvCxnSpPr>
          <p:cNvPr id="10" name="Gerade Verbindung 9"/>
          <p:cNvCxnSpPr>
            <a:stCxn id="14" idx="3"/>
          </p:cNvCxnSpPr>
          <p:nvPr/>
        </p:nvCxnSpPr>
        <p:spPr>
          <a:xfrm>
            <a:off x="1591156" y="2915072"/>
            <a:ext cx="977705" cy="2979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endCxn id="11" idx="1"/>
          </p:cNvCxnSpPr>
          <p:nvPr/>
        </p:nvCxnSpPr>
        <p:spPr>
          <a:xfrm flipV="1">
            <a:off x="1362047" y="3897052"/>
            <a:ext cx="1346129" cy="343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1838877" y="4653136"/>
            <a:ext cx="500875" cy="399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3347864" y="1340767"/>
            <a:ext cx="360040" cy="1710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3347864" y="3897435"/>
            <a:ext cx="360040" cy="1710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 rot="16200000">
            <a:off x="2311230" y="4572475"/>
            <a:ext cx="360040" cy="1710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 rot="16200000">
            <a:off x="2311230" y="665729"/>
            <a:ext cx="360040" cy="1710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234032" y="2757623"/>
            <a:ext cx="90010" cy="1401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3158129" y="3050884"/>
            <a:ext cx="45719" cy="1620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3158129" y="3338916"/>
            <a:ext cx="45719" cy="1620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3158129" y="3626948"/>
            <a:ext cx="45719" cy="1620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755576" y="1753071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Proximity-</a:t>
            </a:r>
            <a:r>
              <a:rPr lang="en-US" sz="1400" dirty="0" err="1" smtClean="0"/>
              <a:t>Abstand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z.B</a:t>
            </a:r>
            <a:r>
              <a:rPr lang="en-US" sz="1400" dirty="0" smtClean="0"/>
              <a:t>. 40 µm)</a:t>
            </a:r>
            <a:endParaRPr lang="en-US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3923928" y="2348880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Maskensubstrat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einige</a:t>
            </a:r>
            <a:r>
              <a:rPr lang="en-US" sz="1400" dirty="0" smtClean="0"/>
              <a:t> µm)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3923928" y="4057908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Absorber</a:t>
            </a:r>
          </a:p>
          <a:p>
            <a:r>
              <a:rPr lang="en-US" sz="1400" dirty="0" smtClean="0"/>
              <a:t>(ca. 0,5 µm)</a:t>
            </a:r>
            <a:endParaRPr lang="en-US" sz="1400" dirty="0"/>
          </a:p>
        </p:txBody>
      </p:sp>
      <p:sp>
        <p:nvSpPr>
          <p:cNvPr id="33" name="Rechteck 32"/>
          <p:cNvSpPr/>
          <p:nvPr/>
        </p:nvSpPr>
        <p:spPr>
          <a:xfrm rot="16200000">
            <a:off x="5854045" y="2267809"/>
            <a:ext cx="180021" cy="1144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 rot="16200000">
            <a:off x="5846238" y="3522915"/>
            <a:ext cx="180021" cy="1144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Gerade Verbindung 34"/>
          <p:cNvCxnSpPr/>
          <p:nvPr/>
        </p:nvCxnSpPr>
        <p:spPr>
          <a:xfrm>
            <a:off x="2400920" y="2014681"/>
            <a:ext cx="586904" cy="8252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789738" y="3802789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Röntgenstrahlung</a:t>
            </a:r>
            <a:endParaRPr lang="en-US" sz="1400" dirty="0" smtClean="0"/>
          </a:p>
          <a:p>
            <a:r>
              <a:rPr lang="en-US" sz="1400" dirty="0" smtClean="0"/>
              <a:t>(0,2 – 2 nm)</a:t>
            </a:r>
            <a:endParaRPr lang="en-US" sz="1400" dirty="0"/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3347864" y="3131930"/>
            <a:ext cx="48437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3347864" y="3284330"/>
            <a:ext cx="48437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3347864" y="3436730"/>
            <a:ext cx="48437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3347864" y="3589130"/>
            <a:ext cx="48437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3347864" y="3741530"/>
            <a:ext cx="48437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5508104" y="2780928"/>
            <a:ext cx="90010" cy="13141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5927313" y="2050975"/>
            <a:ext cx="13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Vakuumfenster</a:t>
            </a:r>
            <a:endParaRPr lang="en-US" sz="1400" dirty="0"/>
          </a:p>
        </p:txBody>
      </p:sp>
      <p:cxnSp>
        <p:nvCxnSpPr>
          <p:cNvPr id="49" name="Gerade Verbindung 48"/>
          <p:cNvCxnSpPr/>
          <p:nvPr/>
        </p:nvCxnSpPr>
        <p:spPr>
          <a:xfrm flipH="1">
            <a:off x="5553109" y="2204863"/>
            <a:ext cx="383139" cy="8640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12" idx="3"/>
          </p:cNvCxnSpPr>
          <p:nvPr/>
        </p:nvCxnSpPr>
        <p:spPr>
          <a:xfrm>
            <a:off x="1879309" y="5095057"/>
            <a:ext cx="521611" cy="2691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endCxn id="30" idx="1"/>
          </p:cNvCxnSpPr>
          <p:nvPr/>
        </p:nvCxnSpPr>
        <p:spPr>
          <a:xfrm flipV="1">
            <a:off x="3279037" y="2610490"/>
            <a:ext cx="644891" cy="3194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3184016" y="3635312"/>
            <a:ext cx="739912" cy="5857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 flipV="1">
            <a:off x="5508104" y="5427533"/>
            <a:ext cx="473150" cy="6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4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Synchrotron Lithographie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16" y="1085583"/>
            <a:ext cx="7803608" cy="4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073992" y="610244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Bildquelle: http://www.imtek.de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7622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Röntgenlithographie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Vorteile:</a:t>
            </a:r>
          </a:p>
          <a:p>
            <a:pPr lvl="1"/>
            <a:r>
              <a:rPr lang="de-DE" dirty="0" smtClean="0"/>
              <a:t>Sehr kleine Wellenlänge</a:t>
            </a:r>
          </a:p>
          <a:p>
            <a:pPr lvl="2"/>
            <a:r>
              <a:rPr lang="de-DE" dirty="0" smtClean="0"/>
              <a:t>Beugungseffekte sind vernachlässigbar</a:t>
            </a:r>
          </a:p>
          <a:p>
            <a:pPr lvl="2"/>
            <a:r>
              <a:rPr lang="de-DE" dirty="0" smtClean="0"/>
              <a:t>Strukturbreiten im </a:t>
            </a:r>
            <a:r>
              <a:rPr lang="de-DE" dirty="0" err="1" smtClean="0"/>
              <a:t>nm</a:t>
            </a:r>
            <a:r>
              <a:rPr lang="de-DE" dirty="0" smtClean="0"/>
              <a:t>-Bereiche sind möglich</a:t>
            </a:r>
          </a:p>
          <a:p>
            <a:r>
              <a:rPr lang="de-DE" dirty="0" smtClean="0"/>
              <a:t>Nachteile:</a:t>
            </a:r>
          </a:p>
          <a:p>
            <a:pPr lvl="1"/>
            <a:r>
              <a:rPr lang="de-DE" dirty="0" smtClean="0"/>
              <a:t>Synchrotron-Strahlung sehr aufwendig (Teilchenbeschleuniger)</a:t>
            </a:r>
          </a:p>
          <a:p>
            <a:pPr lvl="1"/>
            <a:r>
              <a:rPr lang="de-DE" dirty="0" smtClean="0"/>
              <a:t>Hohe Anforderungen an die Röntgenmasken</a:t>
            </a:r>
          </a:p>
          <a:p>
            <a:pPr lvl="1"/>
            <a:r>
              <a:rPr lang="de-DE" dirty="0" smtClean="0"/>
              <a:t>Sehr teures Verfahren</a:t>
            </a:r>
          </a:p>
          <a:p>
            <a:pPr lvl="1"/>
            <a:r>
              <a:rPr lang="de-DE" dirty="0" smtClean="0"/>
              <a:t>Für die Mikroelektronik noch keine Bedeutung</a:t>
            </a:r>
          </a:p>
          <a:p>
            <a:r>
              <a:rPr lang="de-DE" dirty="0" err="1" smtClean="0"/>
              <a:t>Aspektverhältnis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Hochenergetische, parallele Strahlung</a:t>
            </a:r>
          </a:p>
          <a:p>
            <a:pPr lvl="2"/>
            <a:r>
              <a:rPr lang="de-DE" dirty="0" smtClean="0"/>
              <a:t>Belichtung von </a:t>
            </a:r>
            <a:r>
              <a:rPr lang="de-DE" dirty="0" err="1" smtClean="0"/>
              <a:t>Resist</a:t>
            </a:r>
            <a:r>
              <a:rPr lang="de-DE" dirty="0" smtClean="0"/>
              <a:t> bis zu einer Dicke von 3 mm möglich</a:t>
            </a:r>
          </a:p>
          <a:p>
            <a:pPr lvl="2"/>
            <a:r>
              <a:rPr lang="de-DE" dirty="0" smtClean="0"/>
              <a:t>Hohe Strukturen, Verwendung für den </a:t>
            </a:r>
            <a:r>
              <a:rPr lang="de-DE" dirty="0" err="1" smtClean="0"/>
              <a:t>Spritzguß</a:t>
            </a:r>
            <a:r>
              <a:rPr lang="de-DE" dirty="0" smtClean="0"/>
              <a:t> (LIGA)</a:t>
            </a:r>
          </a:p>
          <a:p>
            <a:pPr lvl="2"/>
            <a:r>
              <a:rPr lang="de-DE" dirty="0" smtClean="0"/>
              <a:t>Interessant für die MST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</a:t>
            </a:r>
            <a:r>
              <a:rPr lang="de-DE" dirty="0" err="1" smtClean="0"/>
              <a:t>Steppermarkt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25550"/>
            <a:ext cx="54768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der Marktanteile Stepper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2530" name="Picture 2" descr="https://staticseekingalpha.a.ssl.fastly.net/uploads/2012/4/2/7008-13333891689854934-Robert-Castellano_ori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1628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9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der Strukturgröße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482" name="Picture 2" descr="http://nanolithography.spiedigitallibrary.org/data/journals/moems/24204/jm3_11_1_013003_f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062550"/>
            <a:ext cx="7760990" cy="50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4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1506" name="Picture 2" descr="http://www.monolithic3d.com/uploads/6/0/5/5/6055488/4466359_orig.jpg?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48611"/>
            <a:ext cx="8829675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0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Evolution Lithographie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EC2FF-F6B1-4953-8BD6-DF423CDA3B5D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3" y="1556792"/>
            <a:ext cx="68193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9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Immersionslithographie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31.01.2017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5602" name="Picture 2" descr="Shrinking Circuits with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545409"/>
            <a:ext cx="4757936" cy="27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edia.licdn.com/mpr/mpr/shrinknp_400_400/AAEAAQAAAAAAAAd6AAAAJDAwOTdiMWY4LTA1NDUtNDkwNS1iOTZjLTc4NGYxODM1ZWVkZ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3884"/>
            <a:ext cx="4608512" cy="26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12893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7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Bildschirmpräsentation (4:3)</PresentationFormat>
  <Paragraphs>216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Symbol</vt:lpstr>
      <vt:lpstr>KIT_master_ppt2007_de</vt:lpstr>
      <vt:lpstr>Vorlesung Mikrosystemtechnik Teil 8: Lithographie II  W.Stork</vt:lpstr>
      <vt:lpstr>Lithographieobjektiv</vt:lpstr>
      <vt:lpstr>ASML Waferstepper mit Zeiss Objektiv</vt:lpstr>
      <vt:lpstr>Vergleich Steppermarkt </vt:lpstr>
      <vt:lpstr>Entwicklung der Marktanteile Stepper</vt:lpstr>
      <vt:lpstr>Entwicklung der Strukturgröße</vt:lpstr>
      <vt:lpstr>PowerPoint-Präsentation</vt:lpstr>
      <vt:lpstr>Evolution Lithographie</vt:lpstr>
      <vt:lpstr>Immersionslithographie</vt:lpstr>
      <vt:lpstr>Immersionslithographie</vt:lpstr>
      <vt:lpstr>Immersionslithographie bei Bewegung</vt:lpstr>
      <vt:lpstr>EUV Lithographie</vt:lpstr>
      <vt:lpstr>EUV mit geschmolzenem Zinn</vt:lpstr>
      <vt:lpstr>EUV Stepper ASML</vt:lpstr>
      <vt:lpstr>PowerPoint-Präsentation</vt:lpstr>
      <vt:lpstr>Laserlithographie</vt:lpstr>
      <vt:lpstr>Laserlithographie</vt:lpstr>
      <vt:lpstr>Laserlithographie</vt:lpstr>
      <vt:lpstr>Laserlithographie</vt:lpstr>
      <vt:lpstr>Laserlithographie</vt:lpstr>
      <vt:lpstr>Laserlithographie</vt:lpstr>
      <vt:lpstr>Laserlithographie</vt:lpstr>
      <vt:lpstr>Laserlithographie</vt:lpstr>
      <vt:lpstr>Röntgenlithographie</vt:lpstr>
      <vt:lpstr>Warum Röntgenlithographie</vt:lpstr>
      <vt:lpstr>Röntgenquellen</vt:lpstr>
      <vt:lpstr>Strahlerzeugung der Röntgenröhren</vt:lpstr>
      <vt:lpstr>Prinzip des Synchrotron</vt:lpstr>
      <vt:lpstr>Synchrotron-Strahlung</vt:lpstr>
      <vt:lpstr>Synchrotron Lithographie</vt:lpstr>
      <vt:lpstr>Synchrotron Lithographie</vt:lpstr>
      <vt:lpstr>Röntgenlithographie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Mikrosystemtechnik  Stefan Hey</dc:title>
  <dc:creator>Stefan Hey</dc:creator>
  <cp:lastModifiedBy>W.Stork</cp:lastModifiedBy>
  <cp:revision>960</cp:revision>
  <dcterms:created xsi:type="dcterms:W3CDTF">2012-10-12T12:25:04Z</dcterms:created>
  <dcterms:modified xsi:type="dcterms:W3CDTF">2017-01-31T08:01:05Z</dcterms:modified>
</cp:coreProperties>
</file>